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C191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home-he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33752" y="0"/>
            <a:ext cx="16459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1917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37160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FFB188"/>
                </a:solidFill>
                <a:latin typeface="Segoe UI"/>
              </a:rPr>
              <a:t>CEE4BEE 2.0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8288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5800" b="0">
                <a:solidFill>
                  <a:srgbClr val="FFFFFF"/>
                </a:solidFill>
                <a:latin typeface="Georgia"/>
              </a:rPr>
              <a:t>Closing the
Exposure Gap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4114800"/>
            <a:ext cx="7498079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1400"/>
              </a:spcAft>
            </a:pPr>
            <a:r>
              <a:rPr sz="1600" b="1" spc="150">
                <a:solidFill>
                  <a:srgbClr val="FFB188"/>
                </a:solidFill>
                <a:latin typeface="Segoe UI"/>
              </a:rPr>
              <a:t>PEOPLE · PLACES · POSSIBILITIES · OPPORTUNITIES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</a:pPr>
            <a:r>
              <a:rPr sz="2600" b="0">
                <a:solidFill>
                  <a:srgbClr val="FFFFFF"/>
                </a:solidFill>
                <a:latin typeface="Georgia"/>
              </a:rPr>
              <a:t>Talent is everywhere. Opportunity is not.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DED4C9"/>
                </a:solidFill>
                <a:latin typeface="Segoe UI"/>
              </a:rPr>
              <a:t>A social mobility charity closing the Exposure Gap for people from underrepresented and underserved communities.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DED4C9"/>
                </a:solidFill>
                <a:latin typeface="Segoe UI"/>
              </a:rPr>
              <a:t>Registered charity in England and Wales 1174657  ·  cee4bee.com  ·  info@cee4bee.com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C43E24"/>
                </a:solidFill>
                <a:latin typeface="Segoe UI"/>
              </a:rPr>
              <a:t>IMPACT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4000" b="0">
                <a:solidFill>
                  <a:srgbClr val="24211F"/>
                </a:solidFill>
                <a:latin typeface="Georgia"/>
              </a:rPr>
              <a:t>What changed for the people who came.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2468880"/>
            <a:ext cx="5044287" cy="19050"/>
          </a:xfrm>
          <a:prstGeom prst="rect">
            <a:avLst/>
          </a:prstGeom>
          <a:solidFill>
            <a:srgbClr val="6365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2670048"/>
            <a:ext cx="5044287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spc="150">
                <a:solidFill>
                  <a:srgbClr val="636536"/>
                </a:solidFill>
                <a:latin typeface="Segoe UI"/>
              </a:rPr>
              <a:t>CONFIDENCE</a:t>
            </a:r>
          </a:p>
          <a:p>
            <a:pPr>
              <a:lnSpc>
                <a:spcPct val="135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24211F"/>
                </a:solidFill>
                <a:latin typeface="Georgia"/>
              </a:rPr>
              <a:t>“I gained confidence, inspiration and guidance, networked with like-minded people, and got advice about my career path.”</a:t>
            </a:r>
          </a:p>
        </p:txBody>
      </p:sp>
      <p:sp>
        <p:nvSpPr>
          <p:cNvPr id="6" name="Rectangle 5"/>
          <p:cNvSpPr/>
          <p:nvPr/>
        </p:nvSpPr>
        <p:spPr>
          <a:xfrm>
            <a:off x="6370167" y="2468880"/>
            <a:ext cx="5044287" cy="19050"/>
          </a:xfrm>
          <a:prstGeom prst="rect">
            <a:avLst/>
          </a:prstGeom>
          <a:solidFill>
            <a:srgbClr val="6365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370167" y="2670048"/>
            <a:ext cx="5044287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spc="150">
                <a:solidFill>
                  <a:srgbClr val="636536"/>
                </a:solidFill>
                <a:latin typeface="Segoe UI"/>
              </a:rPr>
              <a:t>OPPORTUNITY</a:t>
            </a:r>
          </a:p>
          <a:p>
            <a:pPr>
              <a:lnSpc>
                <a:spcPct val="135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24211F"/>
                </a:solidFill>
                <a:latin typeface="Georgia"/>
              </a:rPr>
              <a:t>“I got a summer internship which would not have been possible without the advice I received on the day.”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4160520"/>
            <a:ext cx="5044287" cy="19050"/>
          </a:xfrm>
          <a:prstGeom prst="rect">
            <a:avLst/>
          </a:prstGeom>
          <a:solidFill>
            <a:srgbClr val="6365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4361688"/>
            <a:ext cx="5044287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spc="150">
                <a:solidFill>
                  <a:srgbClr val="636536"/>
                </a:solidFill>
                <a:latin typeface="Segoe UI"/>
              </a:rPr>
              <a:t>COLLABORATION</a:t>
            </a:r>
          </a:p>
          <a:p>
            <a:pPr>
              <a:lnSpc>
                <a:spcPct val="135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24211F"/>
                </a:solidFill>
                <a:latin typeface="Georgia"/>
              </a:rPr>
              <a:t>“I have had two very exciting partnerships come about thanks to the platform Cee4Bee created.”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70167" y="4160520"/>
            <a:ext cx="5044287" cy="19050"/>
          </a:xfrm>
          <a:prstGeom prst="rect">
            <a:avLst/>
          </a:prstGeom>
          <a:solidFill>
            <a:srgbClr val="6365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70167" y="4361688"/>
            <a:ext cx="5044287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spc="150">
                <a:solidFill>
                  <a:srgbClr val="636536"/>
                </a:solidFill>
                <a:latin typeface="Segoe UI"/>
              </a:rPr>
              <a:t>INSPIRATION</a:t>
            </a:r>
          </a:p>
          <a:p>
            <a:pPr>
              <a:lnSpc>
                <a:spcPct val="135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24211F"/>
                </a:solidFill>
                <a:latin typeface="Georgia"/>
              </a:rPr>
              <a:t>“Hearing how people climbed the ladder from nothing to something truly inspired me to keep moving.”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574F49"/>
                </a:solidFill>
                <a:latin typeface="Segoe UI"/>
              </a:rPr>
              <a:t>Attendee feedback collected at Cee4Bee events between 2016 and 2018.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4211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FFB188"/>
                </a:solidFill>
                <a:latin typeface="Segoe UI"/>
              </a:rPr>
              <a:t>WHY NOW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4000" b="0">
                <a:solidFill>
                  <a:srgbClr val="FFFFFF"/>
                </a:solidFill>
                <a:latin typeface="Georgia"/>
              </a:rPr>
              <a:t>Five reasons the moment is right.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2468880"/>
            <a:ext cx="1907987" cy="19050"/>
          </a:xfrm>
          <a:prstGeom prst="rect">
            <a:avLst/>
          </a:prstGeom>
          <a:solidFill>
            <a:srgbClr val="C43E24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2697480"/>
            <a:ext cx="1907987" cy="3017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sz="2200" b="0">
                <a:solidFill>
                  <a:srgbClr val="FFB188"/>
                </a:solidFill>
                <a:latin typeface="Georgia"/>
              </a:rPr>
              <a:t>1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Georgia"/>
              </a:rPr>
              <a:t>Demand still exists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DED4C9"/>
                </a:solidFill>
                <a:latin typeface="Segoe UI"/>
              </a:rPr>
              <a:t>People still ask about Cee4Bee, unprompted, years after we stopped running events.</a:t>
            </a:r>
          </a:p>
        </p:txBody>
      </p:sp>
      <p:sp>
        <p:nvSpPr>
          <p:cNvPr id="6" name="Rectangle 5"/>
          <p:cNvSpPr/>
          <p:nvPr/>
        </p:nvSpPr>
        <p:spPr>
          <a:xfrm>
            <a:off x="2959547" y="2468880"/>
            <a:ext cx="1907987" cy="19050"/>
          </a:xfrm>
          <a:prstGeom prst="rect">
            <a:avLst/>
          </a:prstGeom>
          <a:solidFill>
            <a:srgbClr val="C43E24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959547" y="2697480"/>
            <a:ext cx="1907987" cy="3017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sz="2200" b="0">
                <a:solidFill>
                  <a:srgbClr val="FFB188"/>
                </a:solidFill>
                <a:latin typeface="Georgia"/>
              </a:rPr>
              <a:t>2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Georgia"/>
              </a:rPr>
              <a:t>The problem remains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DED4C9"/>
                </a:solidFill>
                <a:latin typeface="Segoe UI"/>
              </a:rPr>
              <a:t>The opportunity gaps that prompted the charity in 2015 have not closed.</a:t>
            </a:r>
          </a:p>
        </p:txBody>
      </p:sp>
      <p:sp>
        <p:nvSpPr>
          <p:cNvPr id="8" name="Rectangle 7"/>
          <p:cNvSpPr/>
          <p:nvPr/>
        </p:nvSpPr>
        <p:spPr>
          <a:xfrm>
            <a:off x="5141854" y="2468880"/>
            <a:ext cx="1907987" cy="19050"/>
          </a:xfrm>
          <a:prstGeom prst="rect">
            <a:avLst/>
          </a:prstGeom>
          <a:solidFill>
            <a:srgbClr val="C43E24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141854" y="2697480"/>
            <a:ext cx="1907987" cy="3017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sz="2200" b="0">
                <a:solidFill>
                  <a:srgbClr val="FFB188"/>
                </a:solidFill>
                <a:latin typeface="Georgia"/>
              </a:rPr>
              <a:t>3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Georgia"/>
              </a:rPr>
              <a:t>A proven model exists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DED4C9"/>
                </a:solidFill>
                <a:latin typeface="Segoe UI"/>
              </a:rPr>
              <a:t>The format, the brand and the charity registration are all intact.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24161" y="2468880"/>
            <a:ext cx="1907987" cy="19050"/>
          </a:xfrm>
          <a:prstGeom prst="rect">
            <a:avLst/>
          </a:prstGeom>
          <a:solidFill>
            <a:srgbClr val="C43E24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24161" y="2697480"/>
            <a:ext cx="1907987" cy="3017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sz="2200" b="0">
                <a:solidFill>
                  <a:srgbClr val="FFB188"/>
                </a:solidFill>
                <a:latin typeface="Georgia"/>
              </a:rPr>
              <a:t>4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Georgia"/>
              </a:rPr>
              <a:t>Leadership capacity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DED4C9"/>
                </a:solidFill>
                <a:latin typeface="Segoe UI"/>
              </a:rPr>
              <a:t>Ayo Akande now has the capacity to lead the next chapter.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506468" y="2468880"/>
            <a:ext cx="1907987" cy="19050"/>
          </a:xfrm>
          <a:prstGeom prst="rect">
            <a:avLst/>
          </a:prstGeom>
          <a:solidFill>
            <a:srgbClr val="C43E24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506468" y="2697480"/>
            <a:ext cx="1907987" cy="3017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sz="2200" b="0">
                <a:solidFill>
                  <a:srgbClr val="FFB188"/>
                </a:solidFill>
                <a:latin typeface="Georgia"/>
              </a:rPr>
              <a:t>5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Georgia"/>
              </a:rPr>
              <a:t>The time is right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DED4C9"/>
                </a:solidFill>
                <a:latin typeface="Segoe UI"/>
              </a:rPr>
              <a:t>The need for social mobility and access to opportunity has never been greater.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DED4C9"/>
                </a:solidFill>
                <a:latin typeface="Segoe UI"/>
              </a:rPr>
              <a:t>Reason four is the one that answers the funder's question: founder availability is the biggest change since 2019.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C43E24"/>
                </a:solidFill>
                <a:latin typeface="Segoe UI"/>
              </a:rPr>
              <a:t>OUR AMBITION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4000" b="0">
                <a:solidFill>
                  <a:srgbClr val="24211F"/>
                </a:solidFill>
                <a:latin typeface="Georgia"/>
              </a:rPr>
              <a:t>Cee4Bee 2030.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194560"/>
            <a:ext cx="86868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2200" b="0">
                <a:solidFill>
                  <a:srgbClr val="24211F"/>
                </a:solidFill>
                <a:latin typeface="Georgia"/>
              </a:rPr>
              <a:t>To become a leading exposure-led social mobility platform.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3291840"/>
            <a:ext cx="2350693" cy="14000"/>
          </a:xfrm>
          <a:prstGeom prst="rect">
            <a:avLst/>
          </a:prstGeom>
          <a:solidFill>
            <a:srgbClr val="24211F">
              <a:alpha val="2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3493008"/>
            <a:ext cx="2350693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0">
                <a:solidFill>
                  <a:srgbClr val="C43E24"/>
                </a:solidFill>
                <a:latin typeface="Georgia"/>
              </a:rPr>
              <a:t>10,000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people reached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539413" y="3291840"/>
            <a:ext cx="2350693" cy="14000"/>
          </a:xfrm>
          <a:prstGeom prst="rect">
            <a:avLst/>
          </a:prstGeom>
          <a:solidFill>
            <a:srgbClr val="24211F">
              <a:alpha val="2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539413" y="3493008"/>
            <a:ext cx="2350693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0">
                <a:solidFill>
                  <a:srgbClr val="C43E24"/>
                </a:solidFill>
                <a:latin typeface="Georgia"/>
              </a:rPr>
              <a:t>500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leaders engaged as speakers and mentors</a:t>
            </a:r>
          </a:p>
        </p:txBody>
      </p:sp>
      <p:sp>
        <p:nvSpPr>
          <p:cNvPr id="9" name="Rectangle 8"/>
          <p:cNvSpPr/>
          <p:nvPr/>
        </p:nvSpPr>
        <p:spPr>
          <a:xfrm>
            <a:off x="6301586" y="3291840"/>
            <a:ext cx="2350693" cy="14000"/>
          </a:xfrm>
          <a:prstGeom prst="rect">
            <a:avLst/>
          </a:prstGeom>
          <a:solidFill>
            <a:srgbClr val="24211F">
              <a:alpha val="2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301586" y="3493008"/>
            <a:ext cx="2350693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0">
                <a:solidFill>
                  <a:srgbClr val="C43E24"/>
                </a:solidFill>
                <a:latin typeface="Georgia"/>
              </a:rPr>
              <a:t>200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partner organisations involved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063759" y="3291840"/>
            <a:ext cx="2350693" cy="14000"/>
          </a:xfrm>
          <a:prstGeom prst="rect">
            <a:avLst/>
          </a:prstGeom>
          <a:solidFill>
            <a:srgbClr val="24211F">
              <a:alpha val="2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063759" y="3493008"/>
            <a:ext cx="2350693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0">
                <a:solidFill>
                  <a:srgbClr val="C43E24"/>
                </a:solidFill>
                <a:latin typeface="Georgia"/>
              </a:rPr>
              <a:t>100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exposure experiences delivered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5029200"/>
            <a:ext cx="10637215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574F49"/>
                </a:solidFill>
                <a:latin typeface="Segoe UI"/>
              </a:rPr>
              <a:t>A twentyfold increase on everything delivered to date, a national footprint, and a generation of people who can see possibilities they would not otherwise have met.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574F49"/>
                </a:solidFill>
                <a:latin typeface="Segoe UI"/>
              </a:rPr>
              <a:t>These are 2030 targets, not current capacity.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4211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FFB188"/>
                </a:solidFill>
                <a:latin typeface="Segoe UI"/>
              </a:rPr>
              <a:t>HOW WE MEASURE SUCCESS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4000" b="0">
                <a:solidFill>
                  <a:srgbClr val="FFFFFF"/>
                </a:solidFill>
                <a:latin typeface="Georgia"/>
              </a:rPr>
              <a:t>Five outcomes a funder can hold us to.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2560320"/>
            <a:ext cx="1907987" cy="19050"/>
          </a:xfrm>
          <a:prstGeom prst="rect">
            <a:avLst/>
          </a:prstGeom>
          <a:solidFill>
            <a:srgbClr val="C38A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2788920"/>
            <a:ext cx="1907987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0">
                <a:solidFill>
                  <a:srgbClr val="C38A17"/>
                </a:solidFill>
                <a:latin typeface="Georgia"/>
              </a:rPr>
              <a:t>01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Georgia"/>
              </a:rPr>
              <a:t>Increased awareness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DED4C9"/>
                </a:solidFill>
                <a:latin typeface="Segoe UI"/>
              </a:rPr>
              <a:t>Participants understand more of the careers, industries and pathways open to them.</a:t>
            </a:r>
          </a:p>
        </p:txBody>
      </p:sp>
      <p:sp>
        <p:nvSpPr>
          <p:cNvPr id="6" name="Rectangle 5"/>
          <p:cNvSpPr/>
          <p:nvPr/>
        </p:nvSpPr>
        <p:spPr>
          <a:xfrm>
            <a:off x="2959547" y="2560320"/>
            <a:ext cx="1907987" cy="19050"/>
          </a:xfrm>
          <a:prstGeom prst="rect">
            <a:avLst/>
          </a:prstGeom>
          <a:solidFill>
            <a:srgbClr val="C38A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959547" y="2788920"/>
            <a:ext cx="1907987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0">
                <a:solidFill>
                  <a:srgbClr val="C38A17"/>
                </a:solidFill>
                <a:latin typeface="Georgia"/>
              </a:rPr>
              <a:t>02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Georgia"/>
              </a:rPr>
              <a:t>Increased confidence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DED4C9"/>
                </a:solidFill>
                <a:latin typeface="Segoe UI"/>
              </a:rPr>
              <a:t>Participants feel able to navigate professional environments and pursue what they find.</a:t>
            </a:r>
          </a:p>
        </p:txBody>
      </p:sp>
      <p:sp>
        <p:nvSpPr>
          <p:cNvPr id="8" name="Rectangle 7"/>
          <p:cNvSpPr/>
          <p:nvPr/>
        </p:nvSpPr>
        <p:spPr>
          <a:xfrm>
            <a:off x="5141854" y="2560320"/>
            <a:ext cx="1907987" cy="19050"/>
          </a:xfrm>
          <a:prstGeom prst="rect">
            <a:avLst/>
          </a:prstGeom>
          <a:solidFill>
            <a:srgbClr val="C38A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141854" y="2788920"/>
            <a:ext cx="1907987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0">
                <a:solidFill>
                  <a:srgbClr val="C38A17"/>
                </a:solidFill>
                <a:latin typeface="Georgia"/>
              </a:rPr>
              <a:t>03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Georgia"/>
              </a:rPr>
              <a:t>Expanded networks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DED4C9"/>
                </a:solidFill>
                <a:latin typeface="Segoe UI"/>
              </a:rPr>
              <a:t>Participants build new relationships with professionals, organisations and peers.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24161" y="2560320"/>
            <a:ext cx="1907987" cy="19050"/>
          </a:xfrm>
          <a:prstGeom prst="rect">
            <a:avLst/>
          </a:prstGeom>
          <a:solidFill>
            <a:srgbClr val="C38A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24161" y="2788920"/>
            <a:ext cx="1907987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0">
                <a:solidFill>
                  <a:srgbClr val="C38A17"/>
                </a:solidFill>
                <a:latin typeface="Georgia"/>
              </a:rPr>
              <a:t>04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Georgia"/>
              </a:rPr>
              <a:t>Access to opportunity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DED4C9"/>
                </a:solidFill>
                <a:latin typeface="Segoe UI"/>
              </a:rPr>
              <a:t>Mentoring, workplace visits, work experience, internships and introductions.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506468" y="2560320"/>
            <a:ext cx="1907987" cy="19050"/>
          </a:xfrm>
          <a:prstGeom prst="rect">
            <a:avLst/>
          </a:prstGeom>
          <a:solidFill>
            <a:srgbClr val="C38A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506468" y="2788920"/>
            <a:ext cx="1907987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0">
                <a:solidFill>
                  <a:srgbClr val="C38A17"/>
                </a:solidFill>
                <a:latin typeface="Georgia"/>
              </a:rPr>
              <a:t>05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Georgia"/>
              </a:rPr>
              <a:t>Positive progression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DED4C9"/>
                </a:solidFill>
                <a:latin typeface="Segoe UI"/>
              </a:rPr>
              <a:t>Movement into education, training, employment, leadership or enterprise.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DED4C9"/>
                </a:solidFill>
                <a:latin typeface="Segoe UI"/>
              </a:rPr>
              <a:t>Success is measured not only by who attends, but by what becomes available to them afterwards.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C43E24"/>
                </a:solidFill>
                <a:latin typeface="Segoe UI"/>
              </a:rPr>
              <a:t>THE ROADMAP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4000" b="0">
                <a:solidFill>
                  <a:srgbClr val="24211F"/>
                </a:solidFill>
                <a:latin typeface="Georgia"/>
              </a:rPr>
              <a:t>Rebuild. Grow. Scale.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2468880"/>
            <a:ext cx="3179978" cy="54864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2743200"/>
            <a:ext cx="3179978" cy="2926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200" b="1" spc="150">
                <a:solidFill>
                  <a:srgbClr val="C43E24"/>
                </a:solidFill>
                <a:latin typeface="Segoe UI"/>
              </a:rPr>
              <a:t>2026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3000" b="0">
                <a:solidFill>
                  <a:srgbClr val="24211F"/>
                </a:solidFill>
                <a:latin typeface="Georgia"/>
              </a:rPr>
              <a:t>Rebuild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400" b="0">
                <a:solidFill>
                  <a:srgbClr val="574F49"/>
                </a:solidFill>
                <a:latin typeface="Segoe UI"/>
              </a:rPr>
              <a:t>·  Governance refresh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400" b="0">
                <a:solidFill>
                  <a:srgbClr val="574F49"/>
                </a:solidFill>
                <a:latin typeface="Segoe UI"/>
              </a:rPr>
              <a:t>·  Trustee recruitment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400" b="0">
                <a:solidFill>
                  <a:srgbClr val="574F49"/>
                </a:solidFill>
                <a:latin typeface="Segoe UI"/>
              </a:rPr>
              <a:t>·  Brand refresh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400" b="0">
                <a:solidFill>
                  <a:srgbClr val="574F49"/>
                </a:solidFill>
                <a:latin typeface="Segoe UI"/>
              </a:rPr>
              <a:t>·  First flagship events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05858" y="2468880"/>
            <a:ext cx="3179978" cy="54864"/>
          </a:xfrm>
          <a:prstGeom prst="rect">
            <a:avLst/>
          </a:prstGeom>
          <a:solidFill>
            <a:srgbClr val="C38A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05858" y="2743200"/>
            <a:ext cx="3179978" cy="2926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200" b="1" spc="150">
                <a:solidFill>
                  <a:srgbClr val="C38A17"/>
                </a:solidFill>
                <a:latin typeface="Segoe UI"/>
              </a:rPr>
              <a:t>2027 – 2028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3000" b="0">
                <a:solidFill>
                  <a:srgbClr val="24211F"/>
                </a:solidFill>
                <a:latin typeface="Georgia"/>
              </a:rPr>
              <a:t>Grow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400" b="0">
                <a:solidFill>
                  <a:srgbClr val="574F49"/>
                </a:solidFill>
                <a:latin typeface="Segoe UI"/>
              </a:rPr>
              <a:t>·  Youth pathway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400" b="0">
                <a:solidFill>
                  <a:srgbClr val="574F49"/>
                </a:solidFill>
                <a:latin typeface="Segoe UI"/>
              </a:rPr>
              <a:t>·  Corporate visits programme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400" b="0">
                <a:solidFill>
                  <a:srgbClr val="574F49"/>
                </a:solidFill>
                <a:latin typeface="Segoe UI"/>
              </a:rPr>
              <a:t>·  Leadership network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400" b="0">
                <a:solidFill>
                  <a:srgbClr val="574F49"/>
                </a:solidFill>
                <a:latin typeface="Segoe UI"/>
              </a:rPr>
              <a:t>·  Digital community</a:t>
            </a:r>
          </a:p>
        </p:txBody>
      </p:sp>
      <p:sp>
        <p:nvSpPr>
          <p:cNvPr id="8" name="Rectangle 7"/>
          <p:cNvSpPr/>
          <p:nvPr/>
        </p:nvSpPr>
        <p:spPr>
          <a:xfrm>
            <a:off x="8234476" y="2468880"/>
            <a:ext cx="3179978" cy="54864"/>
          </a:xfrm>
          <a:prstGeom prst="rect">
            <a:avLst/>
          </a:prstGeom>
          <a:solidFill>
            <a:srgbClr val="6365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34476" y="2743200"/>
            <a:ext cx="3179978" cy="2926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200" b="1" spc="150">
                <a:solidFill>
                  <a:srgbClr val="636536"/>
                </a:solidFill>
                <a:latin typeface="Segoe UI"/>
              </a:rPr>
              <a:t>2029 – 2030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3000" b="0">
                <a:solidFill>
                  <a:srgbClr val="24211F"/>
                </a:solidFill>
                <a:latin typeface="Georgia"/>
              </a:rPr>
              <a:t>Scale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400" b="0">
                <a:solidFill>
                  <a:srgbClr val="574F49"/>
                </a:solidFill>
                <a:latin typeface="Segoe UI"/>
              </a:rPr>
              <a:t>·  Regional hubs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400" b="0">
                <a:solidFill>
                  <a:srgbClr val="574F49"/>
                </a:solidFill>
                <a:latin typeface="Segoe UI"/>
              </a:rPr>
              <a:t>·  National partners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400" b="0">
                <a:solidFill>
                  <a:srgbClr val="574F49"/>
                </a:solidFill>
                <a:latin typeface="Segoe UI"/>
              </a:rPr>
              <a:t>·  Thought leadership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400" b="0">
                <a:solidFill>
                  <a:srgbClr val="574F49"/>
                </a:solidFill>
                <a:latin typeface="Segoe UI"/>
              </a:rPr>
              <a:t>·  Exposure platform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574F49"/>
                </a:solidFill>
                <a:latin typeface="Segoe UI"/>
              </a:rPr>
              <a:t>Rebuild is the only phase a funder can hold us to this year.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4211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FFB188"/>
                </a:solidFill>
                <a:latin typeface="Segoe UI"/>
              </a:rPr>
              <a:t>A SUSTAINABLE ORGANISATION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3400" b="0">
                <a:solidFill>
                  <a:srgbClr val="FFFFFF"/>
                </a:solidFill>
                <a:latin typeface="Georgia"/>
              </a:rPr>
              <a:t>Cee4Bee will not rely on one funding source.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2788920"/>
            <a:ext cx="2350693" cy="19050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3017520"/>
            <a:ext cx="2350693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sz="4000" b="0">
                <a:solidFill>
                  <a:srgbClr val="FFB188"/>
                </a:solidFill>
                <a:latin typeface="Georgia"/>
              </a:rPr>
              <a:t>40%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Georgia"/>
              </a:rPr>
              <a:t>Corporate partnerships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DED4C9"/>
                </a:solidFill>
                <a:latin typeface="Segoe UI"/>
              </a:rPr>
              <a:t>Corporate sponsors, founding partners and workplace hosts.</a:t>
            </a:r>
          </a:p>
        </p:txBody>
      </p:sp>
      <p:sp>
        <p:nvSpPr>
          <p:cNvPr id="6" name="Rectangle 5"/>
          <p:cNvSpPr/>
          <p:nvPr/>
        </p:nvSpPr>
        <p:spPr>
          <a:xfrm>
            <a:off x="3539413" y="2788920"/>
            <a:ext cx="2350693" cy="19050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539413" y="3017520"/>
            <a:ext cx="2350693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sz="4000" b="0">
                <a:solidFill>
                  <a:srgbClr val="FFB188"/>
                </a:solidFill>
                <a:latin typeface="Georgia"/>
              </a:rPr>
              <a:t>30%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Georgia"/>
              </a:rPr>
              <a:t>Earned income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DED4C9"/>
                </a:solidFill>
                <a:latin typeface="Segoe UI"/>
              </a:rPr>
              <a:t>Leadership events, masterclasses, speaking and development programmes.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301586" y="2788920"/>
            <a:ext cx="2350693" cy="19050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301586" y="3017520"/>
            <a:ext cx="2350693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sz="4000" b="0">
                <a:solidFill>
                  <a:srgbClr val="FFB188"/>
                </a:solidFill>
                <a:latin typeface="Georgia"/>
              </a:rPr>
              <a:t>20%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Georgia"/>
              </a:rPr>
              <a:t>Grants and trusts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DED4C9"/>
                </a:solidFill>
                <a:latin typeface="Segoe UI"/>
              </a:rPr>
              <a:t>Lottery, foundations and charitable funding programmes.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063759" y="2788920"/>
            <a:ext cx="2350693" cy="19050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063759" y="3017520"/>
            <a:ext cx="2350693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sz="4000" b="0">
                <a:solidFill>
                  <a:srgbClr val="FFB188"/>
                </a:solidFill>
                <a:latin typeface="Georgia"/>
              </a:rPr>
              <a:t>10%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Georgia"/>
              </a:rPr>
              <a:t>Individual giving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DED4C9"/>
                </a:solidFill>
                <a:latin typeface="Segoe UI"/>
              </a:rPr>
              <a:t>Supporters, donors and Friends of Cee4Bee.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DED4C9"/>
                </a:solidFill>
                <a:latin typeface="Segoe UI"/>
              </a:rPr>
              <a:t>Four streams, no single point of failure. Percentages are the target mix, not current income.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C43E24"/>
                </a:solidFill>
                <a:latin typeface="Segoe UI"/>
              </a:rPr>
              <a:t>GOVERNANCE REFRESH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4000" b="0">
                <a:solidFill>
                  <a:srgbClr val="24211F"/>
                </a:solidFill>
                <a:latin typeface="Georgia"/>
              </a:rPr>
              <a:t>Building the right team.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468880"/>
            <a:ext cx="4998567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200" b="1" spc="150">
                <a:solidFill>
                  <a:srgbClr val="C43E24"/>
                </a:solidFill>
                <a:latin typeface="Segoe UI"/>
              </a:rPr>
              <a:t>FOUNDERS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2400" b="0">
                <a:solidFill>
                  <a:srgbClr val="24211F"/>
                </a:solidFill>
                <a:latin typeface="Georgia"/>
              </a:rPr>
              <a:t>Dotun Olaleye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400" b="0">
                <a:solidFill>
                  <a:srgbClr val="24211F"/>
                </a:solidFill>
                <a:latin typeface="Georgia"/>
              </a:rPr>
              <a:t>Ayo Akande</a:t>
            </a:r>
          </a:p>
          <a:p>
            <a:pPr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574F49"/>
                </a:solidFill>
                <a:latin typeface="Segoe UI"/>
              </a:rPr>
              <a:t>Cee4Bee was founded in 2015 by two professionals who built it around their own networks. That got it started. It is not what will make it durable.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15887" y="2468880"/>
            <a:ext cx="4998567" cy="3108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sz="1200" b="1" spc="150">
                <a:solidFill>
                  <a:srgbClr val="C43E24"/>
                </a:solidFill>
                <a:latin typeface="Segoe UI"/>
              </a:rPr>
              <a:t>TRUSTEES — SEEKING EXPERTISE IN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24211F"/>
                </a:solidFill>
                <a:latin typeface="Segoe UI"/>
              </a:rPr>
              <a:t>·  Governance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24211F"/>
                </a:solidFill>
                <a:latin typeface="Segoe UI"/>
              </a:rPr>
              <a:t>·  Finance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24211F"/>
                </a:solidFill>
                <a:latin typeface="Segoe UI"/>
              </a:rPr>
              <a:t>·  Fundraising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24211F"/>
                </a:solidFill>
                <a:latin typeface="Segoe UI"/>
              </a:rPr>
              <a:t>·  Marketing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24211F"/>
                </a:solidFill>
                <a:latin typeface="Segoe UI"/>
              </a:rPr>
              <a:t>·  Corporate partnerships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24211F"/>
                </a:solidFill>
                <a:latin typeface="Segoe UI"/>
              </a:rPr>
              <a:t>·  Education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24211F"/>
                </a:solidFill>
                <a:latin typeface="Segoe UI"/>
              </a:rPr>
              <a:t>·  Youth development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24211F"/>
                </a:solidFill>
                <a:latin typeface="Segoe UI"/>
              </a:rPr>
              <a:t>·  Social mobility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574F49"/>
                </a:solidFill>
                <a:latin typeface="Segoe UI"/>
              </a:rPr>
              <a:t>Core principle: build an organisation that can outlast its founders. Trustee recruitment is the first milestone of the relaunch.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4211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FFB188"/>
                </a:solidFill>
                <a:latin typeface="Segoe UI"/>
              </a:rPr>
              <a:t>THE ASK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4000" b="0">
                <a:solidFill>
                  <a:srgbClr val="FFFFFF"/>
                </a:solidFill>
                <a:latin typeface="Georgia"/>
              </a:rPr>
              <a:t>We are asking for people before money.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377440"/>
            <a:ext cx="96012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0">
                <a:solidFill>
                  <a:srgbClr val="DED4C9"/>
                </a:solidFill>
                <a:latin typeface="Segoe UI"/>
              </a:rPr>
              <a:t>Cee4Bee is rebuilding as a movement. The first thing we need is the people willing to build it with us.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3383280"/>
            <a:ext cx="1582369" cy="19050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3611880"/>
            <a:ext cx="158236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FFFFFF"/>
                </a:solidFill>
                <a:latin typeface="Georgia"/>
              </a:rPr>
              <a:t>Founding partners</a:t>
            </a:r>
          </a:p>
        </p:txBody>
      </p:sp>
      <p:sp>
        <p:nvSpPr>
          <p:cNvPr id="7" name="Rectangle 6"/>
          <p:cNvSpPr/>
          <p:nvPr/>
        </p:nvSpPr>
        <p:spPr>
          <a:xfrm>
            <a:off x="2588209" y="3383280"/>
            <a:ext cx="1582369" cy="19050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588209" y="3611880"/>
            <a:ext cx="158236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FFFFFF"/>
                </a:solidFill>
                <a:latin typeface="Georgia"/>
              </a:rPr>
              <a:t>Strategic trustees</a:t>
            </a:r>
          </a:p>
        </p:txBody>
      </p:sp>
      <p:sp>
        <p:nvSpPr>
          <p:cNvPr id="9" name="Rectangle 8"/>
          <p:cNvSpPr/>
          <p:nvPr/>
        </p:nvSpPr>
        <p:spPr>
          <a:xfrm>
            <a:off x="4399178" y="3383280"/>
            <a:ext cx="1582369" cy="19050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399178" y="3611880"/>
            <a:ext cx="158236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FFFFFF"/>
                </a:solidFill>
                <a:latin typeface="Georgia"/>
              </a:rPr>
              <a:t>Exposure hosts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10147" y="3383280"/>
            <a:ext cx="1582369" cy="19050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10147" y="3611880"/>
            <a:ext cx="158236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FFFFFF"/>
                </a:solidFill>
                <a:latin typeface="Georgia"/>
              </a:rPr>
              <a:t>Sponsors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021116" y="3383280"/>
            <a:ext cx="1582369" cy="19050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021116" y="3611880"/>
            <a:ext cx="158236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FFFFFF"/>
                </a:solidFill>
                <a:latin typeface="Georgia"/>
              </a:rPr>
              <a:t>Volunteers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832085" y="3383280"/>
            <a:ext cx="1582369" cy="19050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832085" y="3611880"/>
            <a:ext cx="158236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FFFFFF"/>
                </a:solidFill>
                <a:latin typeface="Georgia"/>
              </a:rPr>
              <a:t>Investors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4754880"/>
            <a:ext cx="96012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spc="160">
                <a:solidFill>
                  <a:srgbClr val="FFB188"/>
                </a:solidFill>
                <a:latin typeface="Segoe UI"/>
              </a:rPr>
              <a:t>INITIAL FUNDING REQUIREMENT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3400" b="0">
                <a:solidFill>
                  <a:srgbClr val="FFFFFF"/>
                </a:solidFill>
                <a:latin typeface="Georgia"/>
              </a:rPr>
              <a:t>£25,000 – £40,000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DED4C9"/>
                </a:solidFill>
                <a:latin typeface="Segoe UI"/>
              </a:rPr>
              <a:t>Supporting the governance refresh, trustee recruitment, brand relaunch, flagship events, partnership development and impact measurement.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C191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home-pan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3447"/>
            <a:ext cx="12191695" cy="81248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1917">
              <a:alpha val="8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828800"/>
            <a:ext cx="9601200" cy="3108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</a:pPr>
            <a:r>
              <a:rPr sz="1200" b="1" spc="180">
                <a:solidFill>
                  <a:srgbClr val="FFB188"/>
                </a:solidFill>
                <a:latin typeface="Segoe UI"/>
              </a:rPr>
              <a:t>CEE4BEE 2.0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600"/>
              </a:spcAft>
            </a:pPr>
            <a:r>
              <a:rPr sz="4600" b="0">
                <a:solidFill>
                  <a:srgbClr val="FFFFFF"/>
                </a:solidFill>
                <a:latin typeface="Georgia"/>
              </a:rPr>
              <a:t>Closing the Exposure Gap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sz="1600" b="1" spc="150">
                <a:solidFill>
                  <a:srgbClr val="FFB188"/>
                </a:solidFill>
                <a:latin typeface="Segoe UI"/>
              </a:rPr>
              <a:t>PEOPLE · PLACES · POSSIBILITIES · OPPORTUNITIES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1400"/>
              </a:spcAft>
            </a:pPr>
            <a:r>
              <a:rPr sz="2000" b="0">
                <a:solidFill>
                  <a:srgbClr val="FFFFFF"/>
                </a:solidFill>
                <a:latin typeface="Georgia"/>
              </a:rPr>
              <a:t>Because exposure changes horizons, and horizons change lives.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DED4C9"/>
                </a:solidFill>
                <a:latin typeface="Segoe UI"/>
              </a:rPr>
              <a:t>cee4bee.com  ·  info@cee4bee.com  ·  @cee4beeuk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DED4C9"/>
                </a:solidFill>
                <a:latin typeface="Segoe UI"/>
              </a:rPr>
              <a:t>Cee4Bee · Registered charity in England and Wales 1174657 · Event photography by Terence A Francis / Tigz Media, ImCom, and other photographers who covered Cee4Bee events.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C43E24"/>
                </a:solidFill>
                <a:latin typeface="Segoe UI"/>
              </a:rPr>
              <a:t>WHY WE STARTED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4000" b="0">
                <a:solidFill>
                  <a:srgbClr val="24211F"/>
                </a:solidFill>
                <a:latin typeface="Georgia"/>
              </a:rPr>
              <a:t>In 2015 we kept seeing
the same pattern.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3017520"/>
            <a:ext cx="5112867" cy="2926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2600" b="0">
                <a:solidFill>
                  <a:srgbClr val="C43E24"/>
                </a:solidFill>
                <a:latin typeface="Georgia"/>
              </a:rPr>
              <a:t>Talented.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2600" b="0">
                <a:solidFill>
                  <a:srgbClr val="C43E24"/>
                </a:solidFill>
                <a:latin typeface="Georgia"/>
              </a:rPr>
              <a:t>Hardworking.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2600" b="0">
                <a:solidFill>
                  <a:srgbClr val="C43E24"/>
                </a:solidFill>
                <a:latin typeface="Georgia"/>
              </a:rPr>
              <a:t>Ambitious.</a:t>
            </a:r>
          </a:p>
          <a:p>
            <a:pPr>
              <a:lnSpc>
                <a:spcPct val="145000"/>
              </a:lnSpc>
              <a:spcBef>
                <a:spcPts val="1400"/>
              </a:spcBef>
              <a:spcAft>
                <a:spcPts val="600"/>
              </a:spcAft>
            </a:pPr>
            <a:r>
              <a:rPr sz="1500" b="0">
                <a:solidFill>
                  <a:srgbClr val="574F49"/>
                </a:solidFill>
                <a:latin typeface="Segoe UI"/>
              </a:rPr>
              <a:t>Not a shortage of ability. A shortage of exposure.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01587" y="3017520"/>
            <a:ext cx="5112867" cy="2926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600" b="0">
                <a:solidFill>
                  <a:srgbClr val="24211F"/>
                </a:solidFill>
                <a:latin typeface="Segoe UI"/>
              </a:rPr>
              <a:t>·  Never met the people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600" b="0">
                <a:solidFill>
                  <a:srgbClr val="24211F"/>
                </a:solidFill>
                <a:latin typeface="Segoe UI"/>
              </a:rPr>
              <a:t>·  Never seen the places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600" b="0">
                <a:solidFill>
                  <a:srgbClr val="24211F"/>
                </a:solidFill>
                <a:latin typeface="Segoe UI"/>
              </a:rPr>
              <a:t>·  Never understood the possibilities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600" b="0">
                <a:solidFill>
                  <a:srgbClr val="24211F"/>
                </a:solidFill>
                <a:latin typeface="Segoe UI"/>
              </a:rPr>
              <a:t>·  Never accessed the opportunities</a:t>
            </a:r>
          </a:p>
          <a:p>
            <a:pPr>
              <a:lnSpc>
                <a:spcPct val="145000"/>
              </a:lnSpc>
              <a:spcBef>
                <a:spcPts val="1600"/>
              </a:spcBef>
              <a:spcAft>
                <a:spcPts val="600"/>
              </a:spcAft>
            </a:pPr>
            <a:r>
              <a:rPr sz="1500" b="0">
                <a:solidFill>
                  <a:srgbClr val="574F49"/>
                </a:solidFill>
                <a:latin typeface="Segoe UI"/>
              </a:rPr>
              <a:t>So we created Cee4Bee. Covid paused the journey. The mission remains.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574F49"/>
                </a:solidFill>
                <a:latin typeface="Segoe UI"/>
              </a:rPr>
              <a:t>Founded in 2015 by Dotun Olaleye and Ayo Akande.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4211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FFB188"/>
                </a:solidFill>
                <a:latin typeface="Segoe UI"/>
              </a:rPr>
              <a:t>THE 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4000" b="0">
                <a:solidFill>
                  <a:srgbClr val="FFFFFF"/>
                </a:solidFill>
                <a:latin typeface="Georgia"/>
              </a:rPr>
              <a:t>Exposure comes before everything else.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286000"/>
            <a:ext cx="969264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</a:pPr>
            <a:r>
              <a:rPr sz="1900" b="0">
                <a:solidFill>
                  <a:srgbClr val="FFFFFF"/>
                </a:solidFill>
                <a:latin typeface="Georgia"/>
              </a:rPr>
              <a:t>People cannot aspire to what they have never seen.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</a:pPr>
            <a:r>
              <a:rPr sz="1900" b="0">
                <a:solidFill>
                  <a:srgbClr val="FFFFFF"/>
                </a:solidFill>
                <a:latin typeface="Georgia"/>
              </a:rPr>
              <a:t>People cannot access opportunities they do not know exist.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</a:pPr>
            <a:r>
              <a:rPr sz="1900" b="0">
                <a:solidFill>
                  <a:srgbClr val="FFFFFF"/>
                </a:solidFill>
                <a:latin typeface="Georgia"/>
              </a:rPr>
              <a:t>People cannot become what they cannot imagine.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411480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60">
                <a:solidFill>
                  <a:srgbClr val="FFB188"/>
                </a:solidFill>
                <a:latin typeface="Segoe UI"/>
              </a:rPr>
              <a:t>LEFT UNADDRESSED, THIS BECOMES A CYCLE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4663440"/>
            <a:ext cx="1907987" cy="14000"/>
          </a:xfrm>
          <a:prstGeom prst="rect">
            <a:avLst/>
          </a:prstGeom>
          <a:solidFill>
            <a:srgbClr val="C43E24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4846320"/>
            <a:ext cx="1907987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FFFFFF"/>
                </a:solidFill>
                <a:latin typeface="Georgia"/>
              </a:rPr>
              <a:t>Low exposure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2959547" y="4663440"/>
            <a:ext cx="1907987" cy="14000"/>
          </a:xfrm>
          <a:prstGeom prst="rect">
            <a:avLst/>
          </a:prstGeom>
          <a:solidFill>
            <a:srgbClr val="C43E24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959547" y="4846320"/>
            <a:ext cx="1907987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FFFFFF"/>
                </a:solidFill>
                <a:latin typeface="Georgia"/>
              </a:rPr>
              <a:t>Low awareness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41854" y="4663440"/>
            <a:ext cx="1907987" cy="14000"/>
          </a:xfrm>
          <a:prstGeom prst="rect">
            <a:avLst/>
          </a:prstGeom>
          <a:solidFill>
            <a:srgbClr val="C43E24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141854" y="4846320"/>
            <a:ext cx="1907987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FFFFFF"/>
                </a:solidFill>
                <a:latin typeface="Georgia"/>
              </a:rPr>
              <a:t>Low aspiration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24161" y="4663440"/>
            <a:ext cx="1907987" cy="14000"/>
          </a:xfrm>
          <a:prstGeom prst="rect">
            <a:avLst/>
          </a:prstGeom>
          <a:solidFill>
            <a:srgbClr val="C43E24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24161" y="4846320"/>
            <a:ext cx="1907987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FFFFFF"/>
                </a:solidFill>
                <a:latin typeface="Georgia"/>
              </a:rPr>
              <a:t>Few opportunities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506468" y="4663440"/>
            <a:ext cx="1907987" cy="14000"/>
          </a:xfrm>
          <a:prstGeom prst="rect">
            <a:avLst/>
          </a:prstGeom>
          <a:solidFill>
            <a:srgbClr val="C43E24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506468" y="4846320"/>
            <a:ext cx="1907987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FFFFFF"/>
                </a:solidFill>
                <a:latin typeface="Georgia"/>
              </a:rPr>
              <a:t>Limited social mobility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DED4C9"/>
                </a:solidFill>
                <a:latin typeface="Segoe UI"/>
              </a:rPr>
              <a:t>Each stage narrows the next. Break the first link and the whole chain changes.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C43E24"/>
                </a:solidFill>
                <a:latin typeface="Segoe UI"/>
              </a:rPr>
              <a:t>THE EXPOSURE GAP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3400" b="0">
                <a:solidFill>
                  <a:srgbClr val="24211F"/>
                </a:solidFill>
                <a:latin typeface="Georgia"/>
              </a:rPr>
              <a:t>The same talent. A different starting line.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331720"/>
            <a:ext cx="504428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50">
                <a:solidFill>
                  <a:srgbClr val="636536"/>
                </a:solidFill>
                <a:latin typeface="Segoe UI"/>
              </a:rPr>
              <a:t>THOSE WITH EXPOSURE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70167" y="2331720"/>
            <a:ext cx="504428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50">
                <a:solidFill>
                  <a:srgbClr val="C43E24"/>
                </a:solidFill>
                <a:latin typeface="Segoe UI"/>
              </a:rPr>
              <a:t>THOSE WITHOUT EXPOSURE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2788920"/>
            <a:ext cx="10637215" cy="9525"/>
          </a:xfrm>
          <a:prstGeom prst="rect">
            <a:avLst/>
          </a:prstGeom>
          <a:solidFill>
            <a:srgbClr val="24211F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898648"/>
            <a:ext cx="504428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24211F"/>
                </a:solidFill>
                <a:latin typeface="Segoe UI"/>
              </a:rPr>
              <a:t>Know professionals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70167" y="2898648"/>
            <a:ext cx="504428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574F49"/>
                </a:solidFill>
                <a:latin typeface="Segoe UI"/>
              </a:rPr>
              <a:t>Know few professionals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240" y="3337560"/>
            <a:ext cx="10637215" cy="9525"/>
          </a:xfrm>
          <a:prstGeom prst="rect">
            <a:avLst/>
          </a:prstGeom>
          <a:solidFill>
            <a:srgbClr val="24211F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3447288"/>
            <a:ext cx="504428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24211F"/>
                </a:solidFill>
                <a:latin typeface="Segoe UI"/>
              </a:rPr>
              <a:t>Visit workplaces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0167" y="3447288"/>
            <a:ext cx="504428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574F49"/>
                </a:solidFill>
                <a:latin typeface="Segoe UI"/>
              </a:rPr>
              <a:t>Never visit workplaces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7240" y="3886200"/>
            <a:ext cx="10637215" cy="9525"/>
          </a:xfrm>
          <a:prstGeom prst="rect">
            <a:avLst/>
          </a:prstGeom>
          <a:solidFill>
            <a:srgbClr val="24211F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3995928"/>
            <a:ext cx="504428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24211F"/>
                </a:solidFill>
                <a:latin typeface="Segoe UI"/>
              </a:rPr>
              <a:t>Understand pathways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70167" y="3995928"/>
            <a:ext cx="504428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574F49"/>
                </a:solidFill>
                <a:latin typeface="Segoe UI"/>
              </a:rPr>
              <a:t>Pathways unclear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7240" y="4434840"/>
            <a:ext cx="10637215" cy="9525"/>
          </a:xfrm>
          <a:prstGeom prst="rect">
            <a:avLst/>
          </a:prstGeom>
          <a:solidFill>
            <a:srgbClr val="24211F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4544568"/>
            <a:ext cx="504428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24211F"/>
                </a:solidFill>
                <a:latin typeface="Segoe UI"/>
              </a:rPr>
              <a:t>Build confidence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70167" y="4544568"/>
            <a:ext cx="504428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574F49"/>
                </a:solidFill>
                <a:latin typeface="Segoe UI"/>
              </a:rPr>
              <a:t>Confidence stays low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77240" y="4983479"/>
            <a:ext cx="10637215" cy="9525"/>
          </a:xfrm>
          <a:prstGeom prst="rect">
            <a:avLst/>
          </a:prstGeom>
          <a:solidFill>
            <a:srgbClr val="24211F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5093207"/>
            <a:ext cx="504428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24211F"/>
                </a:solidFill>
                <a:latin typeface="Segoe UI"/>
              </a:rPr>
              <a:t>Access networks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70167" y="5093207"/>
            <a:ext cx="504428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574F49"/>
                </a:solidFill>
                <a:latin typeface="Segoe UI"/>
              </a:rPr>
              <a:t>Limited networks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7240" y="5532120"/>
            <a:ext cx="10637215" cy="9525"/>
          </a:xfrm>
          <a:prstGeom prst="rect">
            <a:avLst/>
          </a:prstGeom>
          <a:solidFill>
            <a:srgbClr val="24211F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5641848"/>
            <a:ext cx="504428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24211F"/>
                </a:solidFill>
                <a:latin typeface="Segoe UI"/>
              </a:rPr>
              <a:t>Greater opportunities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70167" y="5641848"/>
            <a:ext cx="504428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574F49"/>
                </a:solidFill>
                <a:latin typeface="Segoe UI"/>
              </a:rPr>
              <a:t>Fewer opportunities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C43E24"/>
                </a:solidFill>
                <a:latin typeface="Segoe UI"/>
              </a:rPr>
              <a:t>Cee4Bee exists to close this gap.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4211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FFB188"/>
                </a:solidFill>
                <a:latin typeface="Segoe UI"/>
              </a:rPr>
              <a:t>WHY WE ARE DIFFERENT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4000" b="0">
                <a:solidFill>
                  <a:srgbClr val="FFFFFF"/>
                </a:solidFill>
                <a:latin typeface="Georgia"/>
              </a:rPr>
              <a:t>Preparing for opportunity is not
the same as discovering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926080"/>
            <a:ext cx="4998567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200" b="1" spc="150">
                <a:solidFill>
                  <a:srgbClr val="DED4C9"/>
                </a:solidFill>
                <a:latin typeface="Segoe UI"/>
              </a:rPr>
              <a:t>MOST ORGANISATIONS HELP PEOPLE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400" b="0">
                <a:solidFill>
                  <a:srgbClr val="FFFFFF"/>
                </a:solidFill>
                <a:latin typeface="Georgia"/>
              </a:rPr>
              <a:t>Prepare for opportunity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500" b="0">
                <a:solidFill>
                  <a:srgbClr val="DED4C9"/>
                </a:solidFill>
                <a:latin typeface="Segoe UI"/>
              </a:rPr>
              <a:t>·  Training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500" b="0">
                <a:solidFill>
                  <a:srgbClr val="DED4C9"/>
                </a:solidFill>
                <a:latin typeface="Segoe UI"/>
              </a:rPr>
              <a:t>·  Coaching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500" b="0">
                <a:solidFill>
                  <a:srgbClr val="DED4C9"/>
                </a:solidFill>
                <a:latin typeface="Segoe UI"/>
              </a:rPr>
              <a:t>·  Mentoring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500" b="0">
                <a:solidFill>
                  <a:srgbClr val="DED4C9"/>
                </a:solidFill>
                <a:latin typeface="Segoe UI"/>
              </a:rPr>
              <a:t>·  Employability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15887" y="2926080"/>
            <a:ext cx="4998567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sz="1200" b="1" spc="150">
                <a:solidFill>
                  <a:srgbClr val="FFB188"/>
                </a:solidFill>
                <a:latin typeface="Segoe UI"/>
              </a:rPr>
              <a:t>CEE4BEE HELPS PEOPLE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400" b="0">
                <a:solidFill>
                  <a:srgbClr val="FFB188"/>
                </a:solidFill>
                <a:latin typeface="Georgia"/>
              </a:rPr>
              <a:t>Discover opportunity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500" b="0">
                <a:solidFill>
                  <a:srgbClr val="DED4C9"/>
                </a:solidFill>
                <a:latin typeface="Segoe UI"/>
              </a:rPr>
              <a:t>·  Exposure to people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500" b="0">
                <a:solidFill>
                  <a:srgbClr val="DED4C9"/>
                </a:solidFill>
                <a:latin typeface="Segoe UI"/>
              </a:rPr>
              <a:t>·  Exposure to places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500" b="0">
                <a:solidFill>
                  <a:srgbClr val="DED4C9"/>
                </a:solidFill>
                <a:latin typeface="Segoe UI"/>
              </a:rPr>
              <a:t>·  Exposure to possibilities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</a:pPr>
            <a:r>
              <a:rPr sz="1500" b="0">
                <a:solidFill>
                  <a:srgbClr val="DED4C9"/>
                </a:solidFill>
                <a:latin typeface="Segoe UI"/>
              </a:rPr>
              <a:t>·  Exposure to opportunities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DED4C9"/>
                </a:solidFill>
                <a:latin typeface="Segoe UI"/>
              </a:rPr>
              <a:t>Most organisations develop capability. Cee4Bee expands horizons — because you cannot aspire to what you have never seen.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C43E24"/>
                </a:solidFill>
                <a:latin typeface="Segoe UI"/>
              </a:rPr>
              <a:t>HOW WE CREATE EXPOSURE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3100" b="0">
                <a:solidFill>
                  <a:srgbClr val="24211F"/>
                </a:solidFill>
                <a:latin typeface="Georgia"/>
              </a:rPr>
              <a:t>Four kinds of access, in the order they matter.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2514600"/>
            <a:ext cx="2350693" cy="19050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2743200"/>
            <a:ext cx="2350693" cy="3017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C43E24"/>
                </a:solidFill>
                <a:latin typeface="Georgia"/>
              </a:rPr>
              <a:t>01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sz="2400" b="0">
                <a:solidFill>
                  <a:srgbClr val="24211F"/>
                </a:solidFill>
                <a:latin typeface="Georgia"/>
              </a:rPr>
              <a:t>People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Leaders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Executives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Entrepreneurs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Mentors and role models</a:t>
            </a:r>
          </a:p>
        </p:txBody>
      </p:sp>
      <p:sp>
        <p:nvSpPr>
          <p:cNvPr id="6" name="Rectangle 5"/>
          <p:cNvSpPr/>
          <p:nvPr/>
        </p:nvSpPr>
        <p:spPr>
          <a:xfrm>
            <a:off x="3539413" y="2514600"/>
            <a:ext cx="2350693" cy="19050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539413" y="2743200"/>
            <a:ext cx="2350693" cy="3017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C43E24"/>
                </a:solidFill>
                <a:latin typeface="Georgia"/>
              </a:rPr>
              <a:t>02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sz="2400" b="0">
                <a:solidFill>
                  <a:srgbClr val="24211F"/>
                </a:solidFill>
                <a:latin typeface="Georgia"/>
              </a:rPr>
              <a:t>Places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Corporate offices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Government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Universities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Innovation hubs and sites</a:t>
            </a:r>
          </a:p>
        </p:txBody>
      </p:sp>
      <p:sp>
        <p:nvSpPr>
          <p:cNvPr id="8" name="Rectangle 7"/>
          <p:cNvSpPr/>
          <p:nvPr/>
        </p:nvSpPr>
        <p:spPr>
          <a:xfrm>
            <a:off x="6301586" y="2514600"/>
            <a:ext cx="2350693" cy="19050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301586" y="2743200"/>
            <a:ext cx="2350693" cy="3017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C43E24"/>
                </a:solidFill>
                <a:latin typeface="Georgia"/>
              </a:rPr>
              <a:t>03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sz="2400" b="0">
                <a:solidFill>
                  <a:srgbClr val="24211F"/>
                </a:solidFill>
                <a:latin typeface="Georgia"/>
              </a:rPr>
              <a:t>Possibilities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Careers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Enterprise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Leadership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Future industries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063759" y="2514600"/>
            <a:ext cx="2350693" cy="19050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063759" y="2743200"/>
            <a:ext cx="2350693" cy="3017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C43E24"/>
                </a:solidFill>
                <a:latin typeface="Georgia"/>
              </a:rPr>
              <a:t>04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sz="2400" b="0">
                <a:solidFill>
                  <a:srgbClr val="24211F"/>
                </a:solidFill>
                <a:latin typeface="Georgia"/>
              </a:rPr>
              <a:t>Opportunities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Mentoring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Work experience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Introductions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>
                <a:solidFill>
                  <a:srgbClr val="574F49"/>
                </a:solidFill>
                <a:latin typeface="Segoe UI"/>
              </a:rPr>
              <a:t>·  Development programmes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574F49"/>
                </a:solidFill>
                <a:latin typeface="Segoe UI"/>
              </a:rPr>
              <a:t>Because exposure comes before aspiration, and aspiration comes before achievement.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4211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FFB188"/>
                </a:solidFill>
                <a:latin typeface="Segoe UI"/>
              </a:rPr>
              <a:t>THE EVIDENCE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4000" b="0">
                <a:solidFill>
                  <a:srgbClr val="FFFFFF"/>
                </a:solidFill>
                <a:latin typeface="Georgia"/>
              </a:rPr>
              <a:t>Why exposure matters.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2468880"/>
            <a:ext cx="3271418" cy="19050"/>
          </a:xfrm>
          <a:prstGeom prst="rect">
            <a:avLst/>
          </a:prstGeom>
          <a:solidFill>
            <a:srgbClr val="C38A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2697480"/>
            <a:ext cx="3271418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</a:pPr>
            <a:r>
              <a:rPr sz="2000" b="0">
                <a:solidFill>
                  <a:srgbClr val="FFFFFF"/>
                </a:solidFill>
                <a:latin typeface="Georgia"/>
              </a:rPr>
              <a:t>Social capital matters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DED4C9"/>
                </a:solidFill>
                <a:latin typeface="Segoe UI"/>
              </a:rPr>
              <a:t>Who you know shapes what you hear about, apply for and believe is possible. Networks carry information that never reaches a job advert.</a:t>
            </a:r>
          </a:p>
        </p:txBody>
      </p:sp>
      <p:sp>
        <p:nvSpPr>
          <p:cNvPr id="6" name="Rectangle 5"/>
          <p:cNvSpPr/>
          <p:nvPr/>
        </p:nvSpPr>
        <p:spPr>
          <a:xfrm>
            <a:off x="4460138" y="2468880"/>
            <a:ext cx="3271418" cy="19050"/>
          </a:xfrm>
          <a:prstGeom prst="rect">
            <a:avLst/>
          </a:prstGeom>
          <a:solidFill>
            <a:srgbClr val="C38A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460138" y="2697480"/>
            <a:ext cx="3271418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</a:pPr>
            <a:r>
              <a:rPr sz="2000" b="0">
                <a:solidFill>
                  <a:srgbClr val="FFFFFF"/>
                </a:solidFill>
                <a:latin typeface="Georgia"/>
              </a:rPr>
              <a:t>Opportunities are uneven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DED4C9"/>
                </a:solidFill>
                <a:latin typeface="Segoe UI"/>
              </a:rPr>
              <a:t>Talent is distributed evenly across the population. Access to opportunity is not. The difference between two equally able people is often who was in the room.</a:t>
            </a:r>
          </a:p>
        </p:txBody>
      </p:sp>
      <p:sp>
        <p:nvSpPr>
          <p:cNvPr id="8" name="Rectangle 7"/>
          <p:cNvSpPr/>
          <p:nvPr/>
        </p:nvSpPr>
        <p:spPr>
          <a:xfrm>
            <a:off x="8143036" y="2468880"/>
            <a:ext cx="3271418" cy="19050"/>
          </a:xfrm>
          <a:prstGeom prst="rect">
            <a:avLst/>
          </a:prstGeom>
          <a:solidFill>
            <a:srgbClr val="C38A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143036" y="2697480"/>
            <a:ext cx="3271418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</a:pPr>
            <a:r>
              <a:rPr sz="2000" b="0">
                <a:solidFill>
                  <a:srgbClr val="FFFFFF"/>
                </a:solidFill>
                <a:latin typeface="Georgia"/>
              </a:rPr>
              <a:t>Professional networks convert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DED4C9"/>
                </a:solidFill>
                <a:latin typeface="Segoe UI"/>
              </a:rPr>
              <a:t>Contact with leaders, workplaces and live opportunity turns potential into progression. It is the mechanism social mobility runs 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DED4C9"/>
                </a:solidFill>
                <a:latin typeface="Segoe UI"/>
              </a:rPr>
              <a:t>Sources: Social Mobility Commission, State of the Nation; The Sutton Trust; OECD social mobility research; Making The Leap. To be cited in full before external use.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C43E24"/>
                </a:solidFill>
                <a:latin typeface="Segoe UI"/>
              </a:rPr>
              <a:t>SECTOR COVERAGE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4000" b="0">
                <a:solidFill>
                  <a:srgbClr val="24211F"/>
                </a:solidFill>
                <a:latin typeface="Georgia"/>
              </a:rPr>
              <a:t>The gap, in one chart.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240280"/>
            <a:ext cx="310896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574F49"/>
                </a:solidFill>
                <a:latin typeface="Segoe UI"/>
              </a:rPr>
              <a:t>Career preparation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4069080" y="2276856"/>
            <a:ext cx="6522415" cy="219456"/>
          </a:xfrm>
          <a:prstGeom prst="rect">
            <a:avLst/>
          </a:prstGeom>
          <a:solidFill>
            <a:srgbClr val="24211F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069080" y="2276856"/>
            <a:ext cx="6522415" cy="219456"/>
          </a:xfrm>
          <a:prstGeom prst="rect">
            <a:avLst/>
          </a:prstGeom>
          <a:solidFill>
            <a:srgbClr val="24211F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728655" y="2240280"/>
            <a:ext cx="5486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574F49"/>
                </a:solidFill>
                <a:latin typeface="Segoe UI"/>
              </a:rPr>
              <a:t>13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606040"/>
            <a:ext cx="310896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574F49"/>
                </a:solidFill>
                <a:latin typeface="Segoe UI"/>
              </a:rPr>
              <a:t>Young people</a:t>
            </a:r>
          </a:p>
        </p:txBody>
      </p:sp>
      <p:sp>
        <p:nvSpPr>
          <p:cNvPr id="9" name="Rectangle 8"/>
          <p:cNvSpPr/>
          <p:nvPr/>
        </p:nvSpPr>
        <p:spPr>
          <a:xfrm>
            <a:off x="4069080" y="2642616"/>
            <a:ext cx="6522415" cy="219456"/>
          </a:xfrm>
          <a:prstGeom prst="rect">
            <a:avLst/>
          </a:prstGeom>
          <a:solidFill>
            <a:srgbClr val="24211F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069080" y="2642616"/>
            <a:ext cx="6522415" cy="219456"/>
          </a:xfrm>
          <a:prstGeom prst="rect">
            <a:avLst/>
          </a:prstGeom>
          <a:solidFill>
            <a:srgbClr val="24211F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28655" y="2606040"/>
            <a:ext cx="5486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574F49"/>
                </a:solidFill>
                <a:latin typeface="Segoe UI"/>
              </a:rPr>
              <a:t>13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2971800"/>
            <a:ext cx="310896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574F49"/>
                </a:solidFill>
                <a:latin typeface="Segoe UI"/>
              </a:rPr>
              <a:t>Mentoring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69080" y="3008376"/>
            <a:ext cx="6522415" cy="219456"/>
          </a:xfrm>
          <a:prstGeom prst="rect">
            <a:avLst/>
          </a:prstGeom>
          <a:solidFill>
            <a:srgbClr val="24211F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069080" y="3008376"/>
            <a:ext cx="5518966" cy="219456"/>
          </a:xfrm>
          <a:prstGeom prst="rect">
            <a:avLst/>
          </a:prstGeom>
          <a:solidFill>
            <a:srgbClr val="24211F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728655" y="2971800"/>
            <a:ext cx="5486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574F49"/>
                </a:solidFill>
                <a:latin typeface="Segoe UI"/>
              </a:rPr>
              <a:t>11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3337560"/>
            <a:ext cx="310896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574F49"/>
                </a:solidFill>
                <a:latin typeface="Segoe UI"/>
              </a:rPr>
              <a:t>Professionals and adults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069080" y="3374136"/>
            <a:ext cx="6522415" cy="219456"/>
          </a:xfrm>
          <a:prstGeom prst="rect">
            <a:avLst/>
          </a:prstGeom>
          <a:solidFill>
            <a:srgbClr val="24211F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069080" y="3374136"/>
            <a:ext cx="5518966" cy="219456"/>
          </a:xfrm>
          <a:prstGeom prst="rect">
            <a:avLst/>
          </a:prstGeom>
          <a:solidFill>
            <a:srgbClr val="24211F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728655" y="3337560"/>
            <a:ext cx="5486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574F49"/>
                </a:solidFill>
                <a:latin typeface="Segoe UI"/>
              </a:rPr>
              <a:t>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3703320"/>
            <a:ext cx="310896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574F49"/>
                </a:solidFill>
                <a:latin typeface="Segoe UI"/>
              </a:rPr>
              <a:t>Social mobility focus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069080" y="3739896"/>
            <a:ext cx="6522415" cy="219456"/>
          </a:xfrm>
          <a:prstGeom prst="rect">
            <a:avLst/>
          </a:prstGeom>
          <a:solidFill>
            <a:srgbClr val="24211F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069080" y="3739896"/>
            <a:ext cx="5518966" cy="219456"/>
          </a:xfrm>
          <a:prstGeom prst="rect">
            <a:avLst/>
          </a:prstGeom>
          <a:solidFill>
            <a:srgbClr val="24211F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728655" y="3703320"/>
            <a:ext cx="5486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574F49"/>
                </a:solidFill>
                <a:latin typeface="Segoe UI"/>
              </a:rPr>
              <a:t>11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069080"/>
            <a:ext cx="310896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574F49"/>
                </a:solidFill>
                <a:latin typeface="Segoe UI"/>
              </a:rPr>
              <a:t>Job and internship access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069080" y="4105656"/>
            <a:ext cx="6522415" cy="219456"/>
          </a:xfrm>
          <a:prstGeom prst="rect">
            <a:avLst/>
          </a:prstGeom>
          <a:solidFill>
            <a:srgbClr val="24211F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069080" y="4105656"/>
            <a:ext cx="4515518" cy="219456"/>
          </a:xfrm>
          <a:prstGeom prst="rect">
            <a:avLst/>
          </a:prstGeom>
          <a:solidFill>
            <a:srgbClr val="24211F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728655" y="4069080"/>
            <a:ext cx="5486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574F49"/>
                </a:solidFill>
                <a:latin typeface="Segoe UI"/>
              </a:rPr>
              <a:t>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7240" y="4434840"/>
            <a:ext cx="310896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574F49"/>
                </a:solidFill>
                <a:latin typeface="Segoe UI"/>
              </a:rPr>
              <a:t>Exposure to leaders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069080" y="4471416"/>
            <a:ext cx="6522415" cy="219456"/>
          </a:xfrm>
          <a:prstGeom prst="rect">
            <a:avLst/>
          </a:prstGeom>
          <a:solidFill>
            <a:srgbClr val="24211F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4069080" y="4471416"/>
            <a:ext cx="4515518" cy="219456"/>
          </a:xfrm>
          <a:prstGeom prst="rect">
            <a:avLst/>
          </a:prstGeom>
          <a:solidFill>
            <a:srgbClr val="24211F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0728655" y="4434840"/>
            <a:ext cx="5486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574F49"/>
                </a:solidFill>
                <a:latin typeface="Segoe UI"/>
              </a:rPr>
              <a:t>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77240" y="4800600"/>
            <a:ext cx="310896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574F49"/>
                </a:solidFill>
                <a:latin typeface="Segoe UI"/>
              </a:rPr>
              <a:t>Leadership development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069080" y="4837176"/>
            <a:ext cx="6522415" cy="219456"/>
          </a:xfrm>
          <a:prstGeom prst="rect">
            <a:avLst/>
          </a:prstGeom>
          <a:solidFill>
            <a:srgbClr val="24211F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4069080" y="4837176"/>
            <a:ext cx="3010345" cy="219456"/>
          </a:xfrm>
          <a:prstGeom prst="rect">
            <a:avLst/>
          </a:prstGeom>
          <a:solidFill>
            <a:srgbClr val="24211F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0728655" y="4800600"/>
            <a:ext cx="5486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574F49"/>
                </a:solidFill>
                <a:latin typeface="Segoe UI"/>
              </a:rPr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77240" y="5166360"/>
            <a:ext cx="310896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C43E24"/>
                </a:solidFill>
                <a:latin typeface="Segoe UI"/>
              </a:rPr>
              <a:t>Exposure to places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069080" y="5202936"/>
            <a:ext cx="6522415" cy="219456"/>
          </a:xfrm>
          <a:prstGeom prst="rect">
            <a:avLst/>
          </a:prstGeom>
          <a:solidFill>
            <a:srgbClr val="24211F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4069080" y="5202936"/>
            <a:ext cx="501724" cy="219456"/>
          </a:xfrm>
          <a:prstGeom prst="rect">
            <a:avLst/>
          </a:prstGeom>
          <a:solidFill>
            <a:srgbClr val="C43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10728655" y="5166360"/>
            <a:ext cx="5486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C43E24"/>
                </a:solidFill>
                <a:latin typeface="Segoe UI"/>
              </a:rPr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77240" y="5532120"/>
            <a:ext cx="310896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C43E24"/>
                </a:solidFill>
                <a:latin typeface="Segoe UI"/>
              </a:rPr>
              <a:t>Cross-sector exposure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069080" y="5568696"/>
            <a:ext cx="6522415" cy="219456"/>
          </a:xfrm>
          <a:prstGeom prst="rect">
            <a:avLst/>
          </a:prstGeom>
          <a:solidFill>
            <a:srgbClr val="24211F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10728655" y="5532120"/>
            <a:ext cx="5486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C43E24"/>
                </a:solidFill>
                <a:latin typeface="Segoe UI"/>
              </a:rPr>
              <a:t>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574F49"/>
                </a:solidFill>
                <a:latin typeface="Segoe UI"/>
              </a:rPr>
              <a:t>Of thirteen comparable UK organisations reviewed, one treats exposure to places as part of its offer and none work across sectors.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4211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64008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spc="180">
                <a:solidFill>
                  <a:srgbClr val="FFB188"/>
                </a:solidFill>
                <a:latin typeface="Segoe UI"/>
              </a:rPr>
              <a:t>OUR TRACK RECORD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637215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4000" b="0">
                <a:solidFill>
                  <a:srgbClr val="FFFFFF"/>
                </a:solidFill>
                <a:latin typeface="Georgia"/>
              </a:rPr>
              <a:t>Proven before. Ready again.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2651760"/>
            <a:ext cx="3271418" cy="14000"/>
          </a:xfrm>
          <a:prstGeom prst="rect">
            <a:avLst/>
          </a:prstGeom>
          <a:solidFill>
            <a:srgbClr val="FFFFFF">
              <a:alpha val="2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2852928"/>
            <a:ext cx="3271418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sz="5200" b="0">
                <a:solidFill>
                  <a:srgbClr val="FFB188"/>
                </a:solidFill>
                <a:latin typeface="Georgia"/>
              </a:rPr>
              <a:t>19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DED4C9"/>
                </a:solidFill>
                <a:latin typeface="Segoe UI"/>
              </a:rPr>
              <a:t>events delivered, all free to attend</a:t>
            </a:r>
          </a:p>
        </p:txBody>
      </p:sp>
      <p:sp>
        <p:nvSpPr>
          <p:cNvPr id="6" name="Rectangle 5"/>
          <p:cNvSpPr/>
          <p:nvPr/>
        </p:nvSpPr>
        <p:spPr>
          <a:xfrm>
            <a:off x="4460138" y="2651760"/>
            <a:ext cx="3271418" cy="14000"/>
          </a:xfrm>
          <a:prstGeom prst="rect">
            <a:avLst/>
          </a:prstGeom>
          <a:solidFill>
            <a:srgbClr val="FFFFFF">
              <a:alpha val="2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460138" y="2852928"/>
            <a:ext cx="3271418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sz="5200" b="0">
                <a:solidFill>
                  <a:srgbClr val="FFB188"/>
                </a:solidFill>
                <a:latin typeface="Georgia"/>
              </a:rPr>
              <a:t>500+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DED4C9"/>
                </a:solidFill>
                <a:latin typeface="Segoe UI"/>
              </a:rPr>
              <a:t>people took part between 2015 and 2018</a:t>
            </a:r>
          </a:p>
        </p:txBody>
      </p:sp>
      <p:sp>
        <p:nvSpPr>
          <p:cNvPr id="8" name="Rectangle 7"/>
          <p:cNvSpPr/>
          <p:nvPr/>
        </p:nvSpPr>
        <p:spPr>
          <a:xfrm>
            <a:off x="8143036" y="2651760"/>
            <a:ext cx="3271418" cy="14000"/>
          </a:xfrm>
          <a:prstGeom prst="rect">
            <a:avLst/>
          </a:prstGeom>
          <a:solidFill>
            <a:srgbClr val="FFFFFF">
              <a:alpha val="2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143036" y="2852928"/>
            <a:ext cx="3271418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sz="5200" b="0">
                <a:solidFill>
                  <a:srgbClr val="FFB188"/>
                </a:solidFill>
                <a:latin typeface="Georgia"/>
              </a:rPr>
              <a:t>£10,000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DED4C9"/>
                </a:solidFill>
                <a:latin typeface="Segoe UI"/>
              </a:rPr>
              <a:t>National Lottery funding secured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4663440"/>
            <a:ext cx="10637215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DED4C9"/>
                </a:solidFill>
                <a:latin typeface="Segoe UI"/>
              </a:rPr>
              <a:t>Alongside them: five webinars, two workshops, twelve core volunteers, and senior professionals who gave their time as speakers, panellists and role models.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598932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DED4C9"/>
                </a:solidFill>
                <a:latin typeface="Segoe UI"/>
              </a:rPr>
              <a:t>Figures cover 2015–2018 and come from Cee4Bee's trustee reporting for that period.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Cee4Bee 2.0 — Closing the Exposure Gap</dc:title>
  <dc:subject>Vision and strategy</dc:subject>
  <dc:creator>Cee4Bee (Connect4Better), registered charity 1174657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